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6" r:id="rId2"/>
    <p:sldId id="268" r:id="rId3"/>
    <p:sldId id="270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1" d="100"/>
          <a:sy n="81" d="100"/>
        </p:scale>
        <p:origin x="-189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E688A-0694-5B40-BEB4-F735790860E4}" type="datetimeFigureOut">
              <a:rPr lang="en-US" smtClean="0"/>
              <a:t>4/14/14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9D22E0C-1A0D-4D4F-961C-50AC83023A0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E688A-0694-5B40-BEB4-F735790860E4}" type="datetimeFigureOut">
              <a:rPr lang="en-US" smtClean="0"/>
              <a:t>4/14/14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22E0C-1A0D-4D4F-961C-50AC83023A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E688A-0694-5B40-BEB4-F735790860E4}" type="datetimeFigureOut">
              <a:rPr lang="en-US" smtClean="0"/>
              <a:t>4/14/14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22E0C-1A0D-4D4F-961C-50AC83023A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E688A-0694-5B40-BEB4-F735790860E4}" type="datetimeFigureOut">
              <a:rPr lang="en-US" smtClean="0"/>
              <a:t>4/14/14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22E0C-1A0D-4D4F-961C-50AC83023A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E688A-0694-5B40-BEB4-F735790860E4}" type="datetimeFigureOut">
              <a:rPr lang="en-US" smtClean="0"/>
              <a:t>4/14/14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22E0C-1A0D-4D4F-961C-50AC83023A07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E688A-0694-5B40-BEB4-F735790860E4}" type="datetimeFigureOut">
              <a:rPr lang="en-US" smtClean="0"/>
              <a:t>4/14/14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22E0C-1A0D-4D4F-961C-50AC83023A0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E688A-0694-5B40-BEB4-F735790860E4}" type="datetimeFigureOut">
              <a:rPr lang="en-US" smtClean="0"/>
              <a:t>4/14/14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22E0C-1A0D-4D4F-961C-50AC83023A07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E688A-0694-5B40-BEB4-F735790860E4}" type="datetimeFigureOut">
              <a:rPr lang="en-US" smtClean="0"/>
              <a:t>4/14/14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22E0C-1A0D-4D4F-961C-50AC83023A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E688A-0694-5B40-BEB4-F735790860E4}" type="datetimeFigureOut">
              <a:rPr lang="en-US" smtClean="0"/>
              <a:t>4/14/14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22E0C-1A0D-4D4F-961C-50AC83023A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E688A-0694-5B40-BEB4-F735790860E4}" type="datetimeFigureOut">
              <a:rPr lang="en-US" smtClean="0"/>
              <a:t>4/14/14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22E0C-1A0D-4D4F-961C-50AC83023A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E688A-0694-5B40-BEB4-F735790860E4}" type="datetimeFigureOut">
              <a:rPr lang="en-US" smtClean="0"/>
              <a:t>4/14/14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22E0C-1A0D-4D4F-961C-50AC83023A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0A6E688A-0694-5B40-BEB4-F735790860E4}" type="datetimeFigureOut">
              <a:rPr lang="en-US" smtClean="0"/>
              <a:t>4/14/14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59D22E0C-1A0D-4D4F-961C-50AC83023A07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Three Branches of the </a:t>
            </a:r>
            <a:br>
              <a:rPr lang="en-US" dirty="0" smtClean="0"/>
            </a:br>
            <a:r>
              <a:rPr lang="en-US" dirty="0" smtClean="0"/>
              <a:t>U.S. Government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 Overview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13965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4495127"/>
              </p:ext>
            </p:extLst>
          </p:nvPr>
        </p:nvGraphicFramePr>
        <p:xfrm>
          <a:off x="1318034" y="394706"/>
          <a:ext cx="6491482" cy="600060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6491482"/>
              </a:tblGrid>
              <a:tr h="56327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How</a:t>
                      </a:r>
                      <a:r>
                        <a:rPr lang="en-US" baseline="0" dirty="0" smtClean="0"/>
                        <a:t> are the LEGISLATIVE powers checked…</a:t>
                      </a:r>
                      <a:endParaRPr lang="en-US" dirty="0"/>
                    </a:p>
                  </a:txBody>
                  <a:tcPr/>
                </a:tc>
              </a:tr>
              <a:tr h="2531769">
                <a:tc>
                  <a:txBody>
                    <a:bodyPr/>
                    <a:lstStyle/>
                    <a:p>
                      <a:r>
                        <a:rPr lang="en-US" dirty="0" smtClean="0"/>
                        <a:t>…by the </a:t>
                      </a:r>
                      <a:r>
                        <a:rPr lang="en-US" u="sng" dirty="0" smtClean="0"/>
                        <a:t>executive</a:t>
                      </a:r>
                      <a:r>
                        <a:rPr lang="en-US" baseline="0" dirty="0" smtClean="0"/>
                        <a:t> branch?</a:t>
                      </a:r>
                    </a:p>
                    <a:p>
                      <a:endParaRPr lang="en-US" baseline="0" dirty="0" smtClean="0"/>
                    </a:p>
                    <a:p>
                      <a:r>
                        <a:rPr lang="en-US" baseline="0" dirty="0" smtClean="0"/>
                        <a:t>-President can veto laws</a:t>
                      </a:r>
                    </a:p>
                    <a:p>
                      <a:endParaRPr lang="en-US" baseline="0" dirty="0" smtClean="0"/>
                    </a:p>
                    <a:p>
                      <a:endParaRPr lang="en-US" baseline="0" dirty="0" smtClean="0"/>
                    </a:p>
                    <a:p>
                      <a:endParaRPr lang="en-US" baseline="0" dirty="0" smtClean="0"/>
                    </a:p>
                    <a:p>
                      <a:endParaRPr lang="en-US" baseline="0" dirty="0" smtClean="0"/>
                    </a:p>
                    <a:p>
                      <a:endParaRPr lang="en-US" baseline="0" dirty="0" smtClean="0"/>
                    </a:p>
                    <a:p>
                      <a:endParaRPr lang="en-US" dirty="0"/>
                    </a:p>
                  </a:txBody>
                  <a:tcPr/>
                </a:tc>
              </a:tr>
              <a:tr h="2877011">
                <a:tc>
                  <a:txBody>
                    <a:bodyPr/>
                    <a:lstStyle/>
                    <a:p>
                      <a:r>
                        <a:rPr lang="en-US" dirty="0" smtClean="0"/>
                        <a:t>…by the </a:t>
                      </a:r>
                      <a:r>
                        <a:rPr lang="en-US" u="sng" dirty="0" smtClean="0"/>
                        <a:t>judicial</a:t>
                      </a:r>
                      <a:r>
                        <a:rPr lang="en-US" dirty="0" smtClean="0"/>
                        <a:t> branch?</a:t>
                      </a:r>
                    </a:p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-Can declare</a:t>
                      </a:r>
                      <a:r>
                        <a:rPr lang="en-US" baseline="0" dirty="0" smtClean="0"/>
                        <a:t> laws passed by the legislature unconstitutional</a:t>
                      </a:r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48042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219781"/>
              </p:ext>
            </p:extLst>
          </p:nvPr>
        </p:nvGraphicFramePr>
        <p:xfrm>
          <a:off x="1318034" y="394706"/>
          <a:ext cx="6491482" cy="5972057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6491482"/>
              </a:tblGrid>
              <a:tr h="56327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How</a:t>
                      </a:r>
                      <a:r>
                        <a:rPr lang="en-US" baseline="0" dirty="0" smtClean="0"/>
                        <a:t> are the JUDICIAL powers checked…</a:t>
                      </a:r>
                      <a:endParaRPr lang="en-US" dirty="0"/>
                    </a:p>
                  </a:txBody>
                  <a:tcPr/>
                </a:tc>
              </a:tr>
              <a:tr h="2531769">
                <a:tc>
                  <a:txBody>
                    <a:bodyPr/>
                    <a:lstStyle/>
                    <a:p>
                      <a:r>
                        <a:rPr lang="en-US" dirty="0" smtClean="0"/>
                        <a:t>…by the </a:t>
                      </a:r>
                      <a:r>
                        <a:rPr lang="en-US" u="sng" dirty="0" smtClean="0"/>
                        <a:t>executive</a:t>
                      </a:r>
                      <a:r>
                        <a:rPr lang="en-US" baseline="0" dirty="0" smtClean="0"/>
                        <a:t> branch?</a:t>
                      </a:r>
                    </a:p>
                    <a:p>
                      <a:endParaRPr lang="en-US" baseline="0" dirty="0" smtClean="0"/>
                    </a:p>
                    <a:p>
                      <a:r>
                        <a:rPr lang="en-US" baseline="0" dirty="0" smtClean="0"/>
                        <a:t>-Appoints judges</a:t>
                      </a:r>
                    </a:p>
                    <a:p>
                      <a:endParaRPr lang="en-US" baseline="0" dirty="0" smtClean="0"/>
                    </a:p>
                    <a:p>
                      <a:endParaRPr lang="en-US" baseline="0" dirty="0" smtClean="0"/>
                    </a:p>
                    <a:p>
                      <a:endParaRPr lang="en-US" baseline="0" dirty="0" smtClean="0"/>
                    </a:p>
                    <a:p>
                      <a:endParaRPr lang="en-US" dirty="0"/>
                    </a:p>
                  </a:txBody>
                  <a:tcPr/>
                </a:tc>
              </a:tr>
              <a:tr h="2877011">
                <a:tc>
                  <a:txBody>
                    <a:bodyPr/>
                    <a:lstStyle/>
                    <a:p>
                      <a:r>
                        <a:rPr lang="en-US" dirty="0" smtClean="0"/>
                        <a:t>…by the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u="sng" baseline="0" dirty="0" smtClean="0"/>
                        <a:t>legislative</a:t>
                      </a:r>
                      <a:r>
                        <a:rPr lang="en-US" dirty="0" smtClean="0"/>
                        <a:t> branch?</a:t>
                      </a:r>
                    </a:p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-Can impeach</a:t>
                      </a:r>
                      <a:r>
                        <a:rPr lang="en-US" baseline="0" dirty="0" smtClean="0"/>
                        <a:t> judges</a:t>
                      </a:r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29486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Ticket Out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93627" y="2508785"/>
            <a:ext cx="779317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Why did the delegates at the Constitutional Convention agree that having three branches of government was a good idea?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4999692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Ticket 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marL="0" indent="0" algn="ctr">
              <a:buNone/>
            </a:pPr>
            <a:r>
              <a:rPr lang="en-US" dirty="0" smtClean="0"/>
              <a:t>1)How many branches of government existed under the Articles of Confederation?</a:t>
            </a:r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 smtClean="0"/>
              <a:t>2) How many branches of government exist today under the U.S. Constitution?</a:t>
            </a:r>
          </a:p>
        </p:txBody>
      </p:sp>
    </p:spTree>
    <p:extLst>
      <p:ext uri="{BB962C8B-B14F-4D97-AF65-F5344CB8AC3E}">
        <p14:creationId xmlns:p14="http://schemas.microsoft.com/office/powerpoint/2010/main" val="20512358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Ticket 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marL="0" indent="0" algn="ctr">
              <a:buNone/>
            </a:pPr>
            <a:r>
              <a:rPr lang="en-US" dirty="0" smtClean="0"/>
              <a:t>1)How many branches of government existed under the Articles of Confederation?</a:t>
            </a:r>
            <a:endParaRPr lang="en-US" dirty="0"/>
          </a:p>
          <a:p>
            <a:pPr marL="0" indent="0" algn="ctr">
              <a:buNone/>
            </a:pPr>
            <a:r>
              <a:rPr lang="en-US" dirty="0" smtClean="0">
                <a:solidFill>
                  <a:srgbClr val="FF0000"/>
                </a:solidFill>
              </a:rPr>
              <a:t>ONE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 smtClean="0"/>
              <a:t>2) How many branches of government exist today under the U.S. Constitution?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FF0000"/>
                </a:solidFill>
              </a:rPr>
              <a:t>THREE</a:t>
            </a:r>
          </a:p>
        </p:txBody>
      </p:sp>
    </p:spTree>
    <p:extLst>
      <p:ext uri="{BB962C8B-B14F-4D97-AF65-F5344CB8AC3E}">
        <p14:creationId xmlns:p14="http://schemas.microsoft.com/office/powerpoint/2010/main" val="29336020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Executive Branch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835338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sz="2000" b="1" dirty="0" smtClean="0">
              <a:solidFill>
                <a:srgbClr val="000000"/>
              </a:solidFill>
            </a:endParaRPr>
          </a:p>
          <a:p>
            <a:pPr marL="0" indent="0" algn="ctr">
              <a:buNone/>
            </a:pPr>
            <a:endParaRPr lang="en-US" sz="2000" b="1" dirty="0">
              <a:solidFill>
                <a:srgbClr val="000000"/>
              </a:solidFill>
            </a:endParaRPr>
          </a:p>
          <a:p>
            <a:pPr marL="0" indent="0" algn="ctr">
              <a:buNone/>
            </a:pPr>
            <a:r>
              <a:rPr lang="en-US" sz="2000" b="1" dirty="0" smtClean="0">
                <a:solidFill>
                  <a:srgbClr val="000000"/>
                </a:solidFill>
              </a:rPr>
              <a:t>What are the powers of this branch?</a:t>
            </a:r>
          </a:p>
          <a:p>
            <a:pPr marL="0" indent="0">
              <a:buNone/>
            </a:pPr>
            <a:endParaRPr lang="en-US" sz="2000" b="1" dirty="0" smtClean="0">
              <a:solidFill>
                <a:srgbClr val="000000"/>
              </a:solidFill>
            </a:endParaRPr>
          </a:p>
          <a:p>
            <a:pPr marL="857250" lvl="1" indent="-457200">
              <a:buAutoNum type="arabicParenR"/>
            </a:pPr>
            <a:r>
              <a:rPr lang="en-US" sz="2000" b="1" dirty="0" smtClean="0">
                <a:solidFill>
                  <a:srgbClr val="000000"/>
                </a:solidFill>
              </a:rPr>
              <a:t>Enforces laws</a:t>
            </a:r>
          </a:p>
          <a:p>
            <a:pPr marL="857250" lvl="1" indent="-457200">
              <a:buAutoNum type="arabicParenR"/>
            </a:pPr>
            <a:r>
              <a:rPr lang="en-US" sz="2000" b="1" dirty="0" smtClean="0">
                <a:solidFill>
                  <a:srgbClr val="000000"/>
                </a:solidFill>
              </a:rPr>
              <a:t>Makes treaties</a:t>
            </a:r>
          </a:p>
          <a:p>
            <a:pPr marL="857250" lvl="1" indent="-457200">
              <a:buAutoNum type="arabicParenR"/>
            </a:pPr>
            <a:r>
              <a:rPr lang="en-US" sz="2000" b="1" dirty="0" smtClean="0">
                <a:solidFill>
                  <a:srgbClr val="000000"/>
                </a:solidFill>
              </a:rPr>
              <a:t>Writes budget</a:t>
            </a:r>
            <a:endParaRPr lang="en-US" sz="2000" b="1" dirty="0">
              <a:solidFill>
                <a:srgbClr val="000000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292538" y="1653393"/>
            <a:ext cx="468602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endParaRPr lang="en-US" sz="2000" dirty="0" smtClean="0">
              <a:solidFill>
                <a:srgbClr val="000000"/>
              </a:solidFill>
            </a:endParaRPr>
          </a:p>
          <a:p>
            <a:pPr marL="0" indent="0" algn="ctr">
              <a:buFont typeface="Arial" pitchFamily="34" charset="0"/>
              <a:buNone/>
            </a:pPr>
            <a:endParaRPr lang="en-US" sz="2000" dirty="0">
              <a:solidFill>
                <a:srgbClr val="000000"/>
              </a:solidFill>
            </a:endParaRPr>
          </a:p>
          <a:p>
            <a:pPr marL="0" indent="0" algn="ctr">
              <a:buFont typeface="Arial" pitchFamily="34" charset="0"/>
              <a:buNone/>
            </a:pPr>
            <a:r>
              <a:rPr lang="en-US" sz="2000" b="1" dirty="0" smtClean="0">
                <a:solidFill>
                  <a:srgbClr val="000000"/>
                </a:solidFill>
              </a:rPr>
              <a:t>Who makes up this branch?</a:t>
            </a:r>
          </a:p>
          <a:p>
            <a:pPr marL="0" indent="0" algn="ctr">
              <a:buFont typeface="Arial" pitchFamily="34" charset="0"/>
              <a:buNone/>
            </a:pPr>
            <a:endParaRPr lang="en-US" sz="2000" dirty="0" smtClean="0">
              <a:solidFill>
                <a:srgbClr val="000000"/>
              </a:solidFill>
            </a:endParaRPr>
          </a:p>
          <a:p>
            <a:pPr marL="0" indent="0" algn="ctr">
              <a:buFont typeface="Arial" pitchFamily="34" charset="0"/>
              <a:buNone/>
            </a:pPr>
            <a:endParaRPr lang="en-US" sz="2000" b="1" dirty="0" smtClean="0">
              <a:solidFill>
                <a:srgbClr val="000000"/>
              </a:solidFill>
            </a:endParaRPr>
          </a:p>
          <a:p>
            <a:pPr marL="0" indent="0" algn="ctr">
              <a:buFont typeface="Arial" pitchFamily="34" charset="0"/>
              <a:buNone/>
            </a:pPr>
            <a:r>
              <a:rPr lang="en-US" sz="2000" b="1" dirty="0" smtClean="0">
                <a:solidFill>
                  <a:srgbClr val="000000"/>
                </a:solidFill>
              </a:rPr>
              <a:t>President (head)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2000" b="1" dirty="0" smtClean="0">
                <a:solidFill>
                  <a:srgbClr val="000000"/>
                </a:solidFill>
              </a:rPr>
              <a:t>Vice President 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2000" b="1" dirty="0" smtClean="0">
                <a:solidFill>
                  <a:srgbClr val="000000"/>
                </a:solidFill>
              </a:rPr>
              <a:t>Cabinet (the president’s chief advisors)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2000" b="1" dirty="0" smtClean="0">
                <a:solidFill>
                  <a:srgbClr val="000000"/>
                </a:solidFill>
              </a:rPr>
              <a:t>5,000,000 employees</a:t>
            </a:r>
          </a:p>
          <a:p>
            <a:pPr marL="0" indent="0" algn="ctr">
              <a:buFont typeface="Arial" pitchFamily="34" charset="0"/>
              <a:buNone/>
            </a:pPr>
            <a:endParaRPr lang="en-US" sz="2000" dirty="0" smtClean="0">
              <a:solidFill>
                <a:srgbClr val="000000"/>
              </a:solidFill>
            </a:endParaRPr>
          </a:p>
          <a:p>
            <a:pPr marL="0" indent="0" algn="ctr">
              <a:buFont typeface="Arial" pitchFamily="34" charset="0"/>
              <a:buNone/>
            </a:pPr>
            <a:endParaRPr lang="en-US" sz="2000" dirty="0" smtClean="0">
              <a:solidFill>
                <a:srgbClr val="000000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499491" y="1653393"/>
            <a:ext cx="0" cy="447277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30861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Legislative Branch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835338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sz="2000" b="1" dirty="0" smtClean="0">
              <a:solidFill>
                <a:srgbClr val="000000"/>
              </a:solidFill>
            </a:endParaRPr>
          </a:p>
          <a:p>
            <a:pPr marL="0" indent="0" algn="ctr">
              <a:buNone/>
            </a:pPr>
            <a:endParaRPr lang="en-US" sz="2000" b="1" dirty="0">
              <a:solidFill>
                <a:srgbClr val="000000"/>
              </a:solidFill>
            </a:endParaRPr>
          </a:p>
          <a:p>
            <a:pPr marL="0" indent="0" algn="ctr">
              <a:buNone/>
            </a:pPr>
            <a:r>
              <a:rPr lang="en-US" sz="2000" b="1" dirty="0" smtClean="0">
                <a:solidFill>
                  <a:srgbClr val="000000"/>
                </a:solidFill>
              </a:rPr>
              <a:t>What are the powers of this branch?</a:t>
            </a:r>
          </a:p>
          <a:p>
            <a:pPr marL="0" indent="0">
              <a:buNone/>
            </a:pPr>
            <a:endParaRPr lang="en-US" sz="2000" b="1" dirty="0" smtClean="0">
              <a:solidFill>
                <a:srgbClr val="000000"/>
              </a:solidFill>
            </a:endParaRPr>
          </a:p>
          <a:p>
            <a:pPr marL="857250" lvl="1" indent="-457200">
              <a:buAutoNum type="arabicParenR"/>
            </a:pPr>
            <a:r>
              <a:rPr lang="en-US" sz="2000" b="1" dirty="0" smtClean="0">
                <a:solidFill>
                  <a:srgbClr val="000000"/>
                </a:solidFill>
              </a:rPr>
              <a:t>Make Laws</a:t>
            </a:r>
          </a:p>
          <a:p>
            <a:pPr marL="857250" lvl="1" indent="-457200">
              <a:buAutoNum type="arabicParenR"/>
            </a:pPr>
            <a:r>
              <a:rPr lang="en-US" sz="2000" b="1" dirty="0" smtClean="0">
                <a:solidFill>
                  <a:srgbClr val="000000"/>
                </a:solidFill>
              </a:rPr>
              <a:t>Approve Treaties</a:t>
            </a:r>
          </a:p>
          <a:p>
            <a:pPr marL="857250" lvl="1" indent="-457200">
              <a:buAutoNum type="arabicParenR"/>
            </a:pPr>
            <a:r>
              <a:rPr lang="en-US" sz="2000" b="1" dirty="0" smtClean="0">
                <a:solidFill>
                  <a:srgbClr val="000000"/>
                </a:solidFill>
              </a:rPr>
              <a:t>Approve budget</a:t>
            </a:r>
            <a:endParaRPr lang="en-US" sz="2000" b="1" dirty="0">
              <a:solidFill>
                <a:srgbClr val="000000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292538" y="1653393"/>
            <a:ext cx="468602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endParaRPr lang="en-US" sz="2000" dirty="0" smtClean="0">
              <a:solidFill>
                <a:srgbClr val="000000"/>
              </a:solidFill>
            </a:endParaRPr>
          </a:p>
          <a:p>
            <a:pPr marL="0" indent="0" algn="ctr">
              <a:buFont typeface="Arial" pitchFamily="34" charset="0"/>
              <a:buNone/>
            </a:pPr>
            <a:endParaRPr lang="en-US" sz="2000" dirty="0">
              <a:solidFill>
                <a:srgbClr val="000000"/>
              </a:solidFill>
            </a:endParaRPr>
          </a:p>
          <a:p>
            <a:pPr marL="0" indent="0" algn="ctr">
              <a:buFont typeface="Arial" pitchFamily="34" charset="0"/>
              <a:buNone/>
            </a:pPr>
            <a:r>
              <a:rPr lang="en-US" sz="2000" b="1" dirty="0" smtClean="0">
                <a:solidFill>
                  <a:srgbClr val="000000"/>
                </a:solidFill>
              </a:rPr>
              <a:t>Who makes up this branch?</a:t>
            </a:r>
          </a:p>
          <a:p>
            <a:pPr marL="0" indent="0" algn="ctr">
              <a:buFont typeface="Arial" pitchFamily="34" charset="0"/>
              <a:buNone/>
            </a:pPr>
            <a:endParaRPr lang="en-US" sz="2000" dirty="0" smtClean="0">
              <a:solidFill>
                <a:srgbClr val="000000"/>
              </a:solidFill>
            </a:endParaRPr>
          </a:p>
          <a:p>
            <a:pPr marL="0" indent="0" algn="ctr">
              <a:buFont typeface="Arial" pitchFamily="34" charset="0"/>
              <a:buNone/>
            </a:pPr>
            <a:endParaRPr lang="en-US" sz="2000" dirty="0">
              <a:solidFill>
                <a:srgbClr val="000000"/>
              </a:solidFill>
            </a:endParaRPr>
          </a:p>
          <a:p>
            <a:pPr marL="0" indent="0" algn="ctr">
              <a:buFont typeface="Arial" pitchFamily="34" charset="0"/>
              <a:buNone/>
            </a:pPr>
            <a:r>
              <a:rPr lang="en-US" sz="2000" b="1" dirty="0" smtClean="0">
                <a:solidFill>
                  <a:srgbClr val="000000"/>
                </a:solidFill>
              </a:rPr>
              <a:t>Congress 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2000" b="1" dirty="0" smtClean="0">
                <a:solidFill>
                  <a:srgbClr val="000000"/>
                </a:solidFill>
              </a:rPr>
              <a:t>(House of Representatives +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2000" b="1" dirty="0" smtClean="0">
                <a:solidFill>
                  <a:srgbClr val="000000"/>
                </a:solidFill>
              </a:rPr>
              <a:t> Senate)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2000" b="1" dirty="0" smtClean="0">
                <a:solidFill>
                  <a:srgbClr val="000000"/>
                </a:solidFill>
              </a:rPr>
              <a:t>Head of the House: Speaker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2000" b="1" dirty="0" smtClean="0">
                <a:solidFill>
                  <a:srgbClr val="000000"/>
                </a:solidFill>
              </a:rPr>
              <a:t>Head of the Senate: VP 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4499491" y="1653393"/>
            <a:ext cx="0" cy="447277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23920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Judicial Branch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835338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sz="2000" b="1" dirty="0" smtClean="0">
              <a:solidFill>
                <a:srgbClr val="000000"/>
              </a:solidFill>
            </a:endParaRPr>
          </a:p>
          <a:p>
            <a:pPr marL="0" indent="0" algn="ctr">
              <a:buNone/>
            </a:pPr>
            <a:endParaRPr lang="en-US" sz="2000" b="1" dirty="0">
              <a:solidFill>
                <a:srgbClr val="000000"/>
              </a:solidFill>
            </a:endParaRPr>
          </a:p>
          <a:p>
            <a:pPr marL="0" indent="0" algn="ctr">
              <a:buNone/>
            </a:pPr>
            <a:r>
              <a:rPr lang="en-US" sz="2000" b="1" dirty="0" smtClean="0">
                <a:solidFill>
                  <a:srgbClr val="000000"/>
                </a:solidFill>
              </a:rPr>
              <a:t>What are the powers of this branch?</a:t>
            </a:r>
          </a:p>
          <a:p>
            <a:pPr marL="0" indent="0">
              <a:buNone/>
            </a:pPr>
            <a:endParaRPr lang="en-US" sz="2000" b="1" dirty="0" smtClean="0">
              <a:solidFill>
                <a:srgbClr val="000000"/>
              </a:solidFill>
            </a:endParaRPr>
          </a:p>
          <a:p>
            <a:pPr marL="857250" lvl="1" indent="-457200">
              <a:buAutoNum type="arabicParenR"/>
            </a:pPr>
            <a:r>
              <a:rPr lang="en-US" sz="2000" b="1" dirty="0" smtClean="0">
                <a:solidFill>
                  <a:srgbClr val="000000"/>
                </a:solidFill>
              </a:rPr>
              <a:t>Review laws</a:t>
            </a:r>
          </a:p>
          <a:p>
            <a:pPr marL="857250" lvl="1" indent="-457200">
              <a:buAutoNum type="arabicParenR"/>
            </a:pPr>
            <a:r>
              <a:rPr lang="en-US" sz="2000" b="1" dirty="0" smtClean="0">
                <a:solidFill>
                  <a:srgbClr val="000000"/>
                </a:solidFill>
              </a:rPr>
              <a:t>Interpret the Constitution</a:t>
            </a:r>
          </a:p>
          <a:p>
            <a:pPr marL="857250" lvl="1" indent="-457200">
              <a:buAutoNum type="arabicParenR"/>
            </a:pPr>
            <a:r>
              <a:rPr lang="en-US" sz="2000" b="1" dirty="0" smtClean="0">
                <a:solidFill>
                  <a:srgbClr val="000000"/>
                </a:solidFill>
              </a:rPr>
              <a:t>Make decisions about states’ rights</a:t>
            </a:r>
          </a:p>
          <a:p>
            <a:pPr marL="400050" lvl="1" indent="0">
              <a:buNone/>
            </a:pPr>
            <a:endParaRPr lang="en-US" sz="2000" b="1" dirty="0">
              <a:solidFill>
                <a:srgbClr val="000000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292538" y="1653393"/>
            <a:ext cx="468602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endParaRPr lang="en-US" sz="2000" dirty="0" smtClean="0">
              <a:solidFill>
                <a:srgbClr val="000000"/>
              </a:solidFill>
            </a:endParaRPr>
          </a:p>
          <a:p>
            <a:pPr marL="0" indent="0" algn="ctr">
              <a:buFont typeface="Arial" pitchFamily="34" charset="0"/>
              <a:buNone/>
            </a:pPr>
            <a:endParaRPr lang="en-US" sz="2000" dirty="0">
              <a:solidFill>
                <a:srgbClr val="000000"/>
              </a:solidFill>
            </a:endParaRPr>
          </a:p>
          <a:p>
            <a:pPr marL="0" indent="0" algn="ctr">
              <a:buFont typeface="Arial" pitchFamily="34" charset="0"/>
              <a:buNone/>
            </a:pPr>
            <a:r>
              <a:rPr lang="en-US" sz="2000" b="1" dirty="0" smtClean="0">
                <a:solidFill>
                  <a:srgbClr val="000000"/>
                </a:solidFill>
              </a:rPr>
              <a:t>Who makes up this branch?</a:t>
            </a:r>
          </a:p>
          <a:p>
            <a:pPr marL="0" indent="0" algn="ctr">
              <a:buFont typeface="Arial" pitchFamily="34" charset="0"/>
              <a:buNone/>
            </a:pPr>
            <a:endParaRPr lang="en-US" sz="2000" dirty="0" smtClean="0">
              <a:solidFill>
                <a:srgbClr val="000000"/>
              </a:solidFill>
            </a:endParaRPr>
          </a:p>
          <a:p>
            <a:pPr marL="0" indent="0" algn="ctr">
              <a:buFont typeface="Arial" pitchFamily="34" charset="0"/>
              <a:buNone/>
            </a:pPr>
            <a:endParaRPr lang="en-US" sz="2000" dirty="0">
              <a:solidFill>
                <a:srgbClr val="000000"/>
              </a:solidFill>
            </a:endParaRPr>
          </a:p>
          <a:p>
            <a:pPr marL="0" indent="0" algn="ctr">
              <a:buFont typeface="Arial" pitchFamily="34" charset="0"/>
              <a:buNone/>
            </a:pPr>
            <a:r>
              <a:rPr lang="en-US" sz="2000" b="1" dirty="0" smtClean="0">
                <a:solidFill>
                  <a:srgbClr val="000000"/>
                </a:solidFill>
              </a:rPr>
              <a:t>Supreme Court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2000" b="1" dirty="0" smtClean="0">
                <a:solidFill>
                  <a:srgbClr val="000000"/>
                </a:solidFill>
              </a:rPr>
              <a:t>Lower Courts</a:t>
            </a:r>
          </a:p>
          <a:p>
            <a:pPr marL="0" indent="0" algn="ctr">
              <a:buFont typeface="Arial" pitchFamily="34" charset="0"/>
              <a:buNone/>
            </a:pPr>
            <a:endParaRPr lang="en-US" sz="2000" dirty="0" smtClean="0">
              <a:solidFill>
                <a:srgbClr val="000000"/>
              </a:solidFill>
            </a:endParaRPr>
          </a:p>
          <a:p>
            <a:pPr marL="0" indent="0" algn="ctr">
              <a:buFont typeface="Arial" pitchFamily="34" charset="0"/>
              <a:buNone/>
            </a:pPr>
            <a:endParaRPr lang="en-US" sz="2000" dirty="0" smtClean="0">
              <a:solidFill>
                <a:srgbClr val="000000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499491" y="1653393"/>
            <a:ext cx="0" cy="447277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95720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283" y="1012504"/>
            <a:ext cx="3985207" cy="485015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754366" y="1012504"/>
            <a:ext cx="344991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i="1" dirty="0" smtClean="0"/>
          </a:p>
          <a:p>
            <a:pPr algn="ctr"/>
            <a:endParaRPr lang="en-US" i="1" dirty="0"/>
          </a:p>
          <a:p>
            <a:pPr algn="ctr"/>
            <a:endParaRPr lang="en-US" i="1" dirty="0" smtClean="0"/>
          </a:p>
          <a:p>
            <a:pPr algn="ctr"/>
            <a:endParaRPr lang="en-US" i="1" dirty="0"/>
          </a:p>
          <a:p>
            <a:pPr algn="ctr"/>
            <a:r>
              <a:rPr lang="en-US" i="1" dirty="0" smtClean="0"/>
              <a:t>The accumulation of all powers, legislative, executive, and judiciary, in the same hands…may justly be pronounced the very definition of tyranny.</a:t>
            </a:r>
          </a:p>
          <a:p>
            <a:pPr algn="ctr"/>
            <a:endParaRPr lang="en-US" dirty="0"/>
          </a:p>
          <a:p>
            <a:pPr algn="ctr"/>
            <a:r>
              <a:rPr lang="en-US" dirty="0" smtClean="0"/>
              <a:t>-James Madison, </a:t>
            </a:r>
          </a:p>
          <a:p>
            <a:pPr algn="ctr"/>
            <a:r>
              <a:rPr lang="en-US" dirty="0" smtClean="0"/>
              <a:t>“Father of the Constitution”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52056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2517" y="2213780"/>
            <a:ext cx="746624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u="sng" dirty="0" smtClean="0"/>
              <a:t>checks and balances</a:t>
            </a:r>
            <a:r>
              <a:rPr lang="en-US" sz="3200" dirty="0" smtClean="0"/>
              <a:t>: the provisions in the U.S. Constitution that prevent any branch of the U.S. government from dominating the other two branches. </a:t>
            </a:r>
            <a:endParaRPr lang="en-US" sz="3200" b="1" u="sng" dirty="0"/>
          </a:p>
        </p:txBody>
      </p:sp>
    </p:spTree>
    <p:extLst>
      <p:ext uri="{BB962C8B-B14F-4D97-AF65-F5344CB8AC3E}">
        <p14:creationId xmlns:p14="http://schemas.microsoft.com/office/powerpoint/2010/main" val="8285225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2261842"/>
              </p:ext>
            </p:extLst>
          </p:nvPr>
        </p:nvGraphicFramePr>
        <p:xfrm>
          <a:off x="1318034" y="394706"/>
          <a:ext cx="6491482" cy="59720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91482"/>
              </a:tblGrid>
              <a:tr h="56327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How</a:t>
                      </a:r>
                      <a:r>
                        <a:rPr lang="en-US" baseline="0" dirty="0" smtClean="0"/>
                        <a:t> are the EXECUTIVE powers checked…</a:t>
                      </a:r>
                      <a:endParaRPr lang="en-US" dirty="0"/>
                    </a:p>
                  </a:txBody>
                  <a:tcPr/>
                </a:tc>
              </a:tr>
              <a:tr h="2531769">
                <a:tc>
                  <a:txBody>
                    <a:bodyPr/>
                    <a:lstStyle/>
                    <a:p>
                      <a:r>
                        <a:rPr lang="en-US" dirty="0" smtClean="0"/>
                        <a:t>…by the </a:t>
                      </a:r>
                      <a:r>
                        <a:rPr lang="en-US" u="sng" dirty="0" smtClean="0"/>
                        <a:t>legislative</a:t>
                      </a:r>
                      <a:r>
                        <a:rPr lang="en-US" baseline="0" dirty="0" smtClean="0"/>
                        <a:t> branch?</a:t>
                      </a:r>
                    </a:p>
                    <a:p>
                      <a:endParaRPr lang="en-US" baseline="0" dirty="0" smtClean="0"/>
                    </a:p>
                    <a:p>
                      <a:r>
                        <a:rPr lang="en-US" baseline="0" dirty="0" smtClean="0"/>
                        <a:t>-Can impeach (fire) the President</a:t>
                      </a:r>
                    </a:p>
                    <a:p>
                      <a:r>
                        <a:rPr lang="en-US" baseline="0" dirty="0" smtClean="0"/>
                        <a:t>-Can override a veto</a:t>
                      </a:r>
                    </a:p>
                    <a:p>
                      <a:r>
                        <a:rPr lang="en-US" baseline="0" dirty="0" smtClean="0"/>
                        <a:t>-Gets to approve Presidential appointments</a:t>
                      </a:r>
                    </a:p>
                    <a:p>
                      <a:endParaRPr lang="en-US" baseline="0" dirty="0" smtClean="0"/>
                    </a:p>
                    <a:p>
                      <a:endParaRPr lang="en-US" baseline="0" dirty="0" smtClean="0"/>
                    </a:p>
                    <a:p>
                      <a:endParaRPr lang="en-US" baseline="0" dirty="0" smtClean="0"/>
                    </a:p>
                  </a:txBody>
                  <a:tcPr/>
                </a:tc>
              </a:tr>
              <a:tr h="2877011">
                <a:tc>
                  <a:txBody>
                    <a:bodyPr/>
                    <a:lstStyle/>
                    <a:p>
                      <a:r>
                        <a:rPr lang="en-US" dirty="0" smtClean="0"/>
                        <a:t>…by the </a:t>
                      </a:r>
                      <a:r>
                        <a:rPr lang="en-US" u="sng" dirty="0" smtClean="0"/>
                        <a:t>judicial</a:t>
                      </a:r>
                      <a:r>
                        <a:rPr lang="en-US" dirty="0" smtClean="0"/>
                        <a:t> branch?</a:t>
                      </a:r>
                    </a:p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-Can declare</a:t>
                      </a:r>
                      <a:r>
                        <a:rPr lang="en-US" baseline="0" dirty="0" smtClean="0"/>
                        <a:t> acts of the President unconstitutional</a:t>
                      </a:r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269219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156</TotalTime>
  <Words>373</Words>
  <Application>Microsoft Macintosh PowerPoint</Application>
  <PresentationFormat>On-screen Show (4:3)</PresentationFormat>
  <Paragraphs>120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Executive</vt:lpstr>
      <vt:lpstr>Three Branches of the  U.S. Government</vt:lpstr>
      <vt:lpstr>Ticket In</vt:lpstr>
      <vt:lpstr>Ticket In</vt:lpstr>
      <vt:lpstr>Executive Branch</vt:lpstr>
      <vt:lpstr>Legislative Branch</vt:lpstr>
      <vt:lpstr>Judicial Branch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Ticket Out</vt:lpstr>
    </vt:vector>
  </TitlesOfParts>
  <Company>RSU14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Three Branches of the  U.S. Government</dc:title>
  <dc:creator>Student Teacher</dc:creator>
  <cp:lastModifiedBy>Student Teacher</cp:lastModifiedBy>
  <cp:revision>14</cp:revision>
  <dcterms:created xsi:type="dcterms:W3CDTF">2014-04-14T15:48:33Z</dcterms:created>
  <dcterms:modified xsi:type="dcterms:W3CDTF">2014-04-14T22:17:02Z</dcterms:modified>
</cp:coreProperties>
</file>